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1"/>
  </p:notesMasterIdLst>
  <p:sldIdLst>
    <p:sldId id="256" r:id="rId3"/>
    <p:sldId id="260" r:id="rId4"/>
    <p:sldId id="261" r:id="rId5"/>
    <p:sldId id="262" r:id="rId6"/>
    <p:sldId id="263" r:id="rId7"/>
    <p:sldId id="276" r:id="rId8"/>
    <p:sldId id="275" r:id="rId9"/>
    <p:sldId id="265" r:id="rId10"/>
    <p:sldId id="266" r:id="rId11"/>
    <p:sldId id="267" r:id="rId12"/>
    <p:sldId id="268" r:id="rId13"/>
    <p:sldId id="264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5">
          <p15:clr>
            <a:srgbClr val="A4A3A4"/>
          </p15:clr>
        </p15:guide>
        <p15:guide id="2" orient="horz" pos="3252">
          <p15:clr>
            <a:srgbClr val="A4A3A4"/>
          </p15:clr>
        </p15:guide>
        <p15:guide id="3" orient="horz" pos="771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1278">
          <p15:clr>
            <a:srgbClr val="A4A3A4"/>
          </p15:clr>
        </p15:guide>
        <p15:guide id="6" orient="horz" pos="2387">
          <p15:clr>
            <a:srgbClr val="A4A3A4"/>
          </p15:clr>
        </p15:guide>
        <p15:guide id="7" orient="horz" pos="3922">
          <p15:clr>
            <a:srgbClr val="A4A3A4"/>
          </p15:clr>
        </p15:guide>
        <p15:guide id="8" orient="horz" pos="1071">
          <p15:clr>
            <a:srgbClr val="A4A3A4"/>
          </p15:clr>
        </p15:guide>
        <p15:guide id="9" orient="horz" pos="1162">
          <p15:clr>
            <a:srgbClr val="A4A3A4"/>
          </p15:clr>
        </p15:guide>
        <p15:guide id="10" pos="3474">
          <p15:clr>
            <a:srgbClr val="A4A3A4"/>
          </p15:clr>
        </p15:guide>
        <p15:guide id="11" pos="5396">
          <p15:clr>
            <a:srgbClr val="A4A3A4"/>
          </p15:clr>
        </p15:guide>
        <p15:guide id="12" pos="539">
          <p15:clr>
            <a:srgbClr val="A4A3A4"/>
          </p15:clr>
        </p15:guide>
        <p15:guide id="13" pos="5225">
          <p15:clr>
            <a:srgbClr val="A4A3A4"/>
          </p15:clr>
        </p15:guide>
        <p15:guide id="14" pos="3324">
          <p15:clr>
            <a:srgbClr val="A4A3A4"/>
          </p15:clr>
        </p15:guide>
        <p15:guide id="15" pos="374">
          <p15:clr>
            <a:srgbClr val="A4A3A4"/>
          </p15:clr>
        </p15:guide>
        <p15:guide id="16" pos="2303">
          <p15:clr>
            <a:srgbClr val="A4A3A4"/>
          </p15:clr>
        </p15:guide>
        <p15:guide id="17" pos="2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 showGuides="1">
      <p:cViewPr varScale="1">
        <p:scale>
          <a:sx n="77" d="100"/>
          <a:sy n="77" d="100"/>
        </p:scale>
        <p:origin x="300" y="60"/>
      </p:cViewPr>
      <p:guideLst>
        <p:guide orient="horz" pos="3505"/>
        <p:guide orient="horz" pos="3252"/>
        <p:guide orient="horz" pos="771"/>
        <p:guide orient="horz" pos="164"/>
        <p:guide orient="horz" pos="1278"/>
        <p:guide orient="horz" pos="2387"/>
        <p:guide orient="horz" pos="3922"/>
        <p:guide orient="horz" pos="1071"/>
        <p:guide orient="horz" pos="1162"/>
        <p:guide pos="3474"/>
        <p:guide pos="5396"/>
        <p:guide pos="539"/>
        <p:guide pos="5225"/>
        <p:guide pos="3324"/>
        <p:guide pos="374"/>
        <p:guide pos="2303"/>
        <p:guide pos="24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22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515EF-21D0-4831-955F-3A8E42BE88DC}" type="datetimeFigureOut">
              <a:rPr lang="de-CH" smtClean="0"/>
              <a:pPr/>
              <a:t>28.08.2019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563C-F6A4-4776-B5C3-7A051607615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354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583200" y="1692000"/>
            <a:ext cx="7977600" cy="386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/>
              <a:t>Durch klicken Untertitel hinzufügen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583200" y="1692000"/>
            <a:ext cx="7977600" cy="38664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/>
              <a:t>Durch klicken Untertitel hinzufügen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23.10.2012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58000" y="1778400"/>
            <a:ext cx="80028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23.10.2012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4"/>
            <a:ext cx="4680000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08000" y="1778400"/>
            <a:ext cx="305815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23.10.2012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93725" y="1844674"/>
            <a:ext cx="3062288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883024" y="1778400"/>
            <a:ext cx="4411663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23.10.2012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/>
              <a:t>Der Untertitel</a:t>
            </a:r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/>
              <a:t>Der Titel 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6"/>
            <a:ext cx="7981950" cy="3719512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_refbejuso_defr_rgb_300d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000"/>
            <a:ext cx="1819656" cy="1639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7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 dirty="0"/>
              <a:t>23.10.2012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00000" y="6057312"/>
            <a:ext cx="540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CH" dirty="0"/>
              <a:t>Reformierte Kirchen Bern-Jura-Solothurn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584200" y="0"/>
            <a:ext cx="798195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3" r:id="rId2"/>
    <p:sldLayoutId id="2147483656" r:id="rId3"/>
    <p:sldLayoutId id="214748365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/>
              <a:t>Matthias Zeindler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/>
              <a:t>Kirche und Rechtspopulismus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10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507600"/>
          </a:xfrm>
        </p:spPr>
        <p:txBody>
          <a:bodyPr/>
          <a:lstStyle/>
          <a:p>
            <a:r>
              <a:rPr lang="de-CH" b="0" i="1" dirty="0"/>
              <a:t>2.4 Exklusion - Inklusion 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492896"/>
            <a:ext cx="8002800" cy="3065504"/>
          </a:xfrm>
        </p:spPr>
        <p:txBody>
          <a:bodyPr/>
          <a:lstStyle/>
          <a:p>
            <a:r>
              <a:rPr lang="de-CH" dirty="0"/>
              <a:t>RP reagiert auf Souveränitätsverlust durch Ausgrenzung und Ausschliessung.</a:t>
            </a:r>
          </a:p>
          <a:p>
            <a:endParaRPr lang="de-CH" dirty="0"/>
          </a:p>
          <a:p>
            <a:r>
              <a:rPr lang="de-CH" dirty="0"/>
              <a:t>Christenmenschen glauben an …</a:t>
            </a:r>
          </a:p>
          <a:p>
            <a:r>
              <a:rPr lang="de-CH" dirty="0"/>
              <a:t>… den Schöpfer, der die </a:t>
            </a:r>
            <a:r>
              <a:rPr lang="de-CH" i="1" dirty="0"/>
              <a:t>gesamte</a:t>
            </a:r>
            <a:r>
              <a:rPr lang="de-CH" dirty="0"/>
              <a:t> Welt erschaffen hat;</a:t>
            </a:r>
          </a:p>
          <a:p>
            <a:r>
              <a:rPr lang="de-CH" dirty="0"/>
              <a:t>… den auferstandenen Christus, der bei </a:t>
            </a:r>
            <a:r>
              <a:rPr lang="de-CH" i="1" dirty="0"/>
              <a:t>allen</a:t>
            </a:r>
            <a:r>
              <a:rPr lang="de-CH" dirty="0"/>
              <a:t> Menschen ist;</a:t>
            </a:r>
          </a:p>
          <a:p>
            <a:r>
              <a:rPr lang="de-CH" dirty="0"/>
              <a:t>… den Heiligen Geist, der </a:t>
            </a:r>
            <a:r>
              <a:rPr lang="de-CH" i="1" dirty="0"/>
              <a:t>alles</a:t>
            </a:r>
            <a:r>
              <a:rPr lang="de-CH" dirty="0"/>
              <a:t> Geschaffene belebt und erneuert.</a:t>
            </a:r>
          </a:p>
          <a:p>
            <a:r>
              <a:rPr lang="de-CH" dirty="0"/>
              <a:t>→ </a:t>
            </a:r>
            <a:r>
              <a:rPr lang="de-CH" i="1" dirty="0"/>
              <a:t>inklusives</a:t>
            </a:r>
            <a:r>
              <a:rPr lang="de-CH" dirty="0"/>
              <a:t> Handeln der Kirchen</a:t>
            </a:r>
          </a:p>
        </p:txBody>
      </p:sp>
    </p:spTree>
    <p:extLst>
      <p:ext uri="{BB962C8B-B14F-4D97-AF65-F5344CB8AC3E}">
        <p14:creationId xmlns:p14="http://schemas.microsoft.com/office/powerpoint/2010/main" val="97551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11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435592"/>
          </a:xfrm>
        </p:spPr>
        <p:txBody>
          <a:bodyPr/>
          <a:lstStyle/>
          <a:p>
            <a:r>
              <a:rPr lang="de-CH" b="0" i="1" dirty="0"/>
              <a:t>2.5 Entwertung der Ärmsten – «solidarisch mit den Leidenden»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1988840"/>
            <a:ext cx="8002800" cy="3960440"/>
          </a:xfrm>
        </p:spPr>
        <p:txBody>
          <a:bodyPr/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RP praktiziert die Entwertung und «Entmenschlichung» armer, leidender Menschen.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1C615191-E911-4FCF-8E27-646A84EA2E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79" y="2420888"/>
            <a:ext cx="4481639" cy="252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2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12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818864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636912"/>
            <a:ext cx="8002800" cy="2921488"/>
          </a:xfrm>
        </p:spPr>
        <p:txBody>
          <a:bodyPr/>
          <a:lstStyle/>
          <a:p>
            <a:r>
              <a:rPr lang="de-CH" dirty="0"/>
              <a:t>«Wenn ein Fremder bei dir lebt in eurem Land, sollt ihr ihn nicht bedrängen.» (Lev. 19,33)</a:t>
            </a:r>
          </a:p>
          <a:p>
            <a:endParaRPr lang="de-CH" dirty="0"/>
          </a:p>
          <a:p>
            <a:r>
              <a:rPr lang="de-CH" dirty="0"/>
              <a:t>«Was ihr einem dieser meiner geringsten Brüder getan habt, das habt ihr mir [Jesus] getan.» (</a:t>
            </a:r>
            <a:r>
              <a:rPr lang="de-CH" dirty="0" err="1"/>
              <a:t>Matth</a:t>
            </a:r>
            <a:r>
              <a:rPr lang="de-CH" dirty="0"/>
              <a:t>. 25,40)</a:t>
            </a:r>
          </a:p>
        </p:txBody>
      </p:sp>
    </p:spTree>
    <p:extLst>
      <p:ext uri="{BB962C8B-B14F-4D97-AF65-F5344CB8AC3E}">
        <p14:creationId xmlns:p14="http://schemas.microsoft.com/office/powerpoint/2010/main" val="166881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13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360040"/>
          </a:xfrm>
        </p:spPr>
        <p:txBody>
          <a:bodyPr/>
          <a:lstStyle/>
          <a:p>
            <a:r>
              <a:rPr lang="de-CH" b="0" i="1" dirty="0"/>
              <a:t>2.6 Klare Wahrheit – fragmentarische, offene Wahrheit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492896"/>
            <a:ext cx="8002800" cy="3065504"/>
          </a:xfrm>
        </p:spPr>
        <p:txBody>
          <a:bodyPr/>
          <a:lstStyle/>
          <a:p>
            <a:r>
              <a:rPr lang="de-CH" dirty="0"/>
              <a:t>RP reagiert auf Souveränitätsverlust mit der Behauptung klarer Wahrheiten.</a:t>
            </a:r>
          </a:p>
          <a:p>
            <a:endParaRPr lang="de-CH" dirty="0"/>
          </a:p>
          <a:p>
            <a:r>
              <a:rPr lang="de-CH" dirty="0"/>
              <a:t>«Jetzt ist mein Erkennen Stückwerk, dann aber werde ich ganz erkennen.» (1. Korinther 13,12)</a:t>
            </a:r>
          </a:p>
          <a:p>
            <a:r>
              <a:rPr lang="de-CH" dirty="0"/>
              <a:t>Christlicher Glaube weiss darum, dass jede Wahrheitserkenntnis unabgeschlossen bleibt. Klare, vollkommene Wahrheit ist allein bei Gott. Wir werden sie erkennen, wenn sein Reich kommt.</a:t>
            </a:r>
          </a:p>
          <a:p>
            <a:r>
              <a:rPr lang="de-CH" dirty="0"/>
              <a:t>→ Christlicher Glaube ist </a:t>
            </a:r>
            <a:r>
              <a:rPr lang="de-CH" i="1" dirty="0"/>
              <a:t>ideologiekritisch</a:t>
            </a:r>
            <a:r>
              <a:rPr lang="de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195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14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867640"/>
          </a:xfrm>
        </p:spPr>
        <p:txBody>
          <a:bodyPr/>
          <a:lstStyle/>
          <a:p>
            <a:r>
              <a:rPr lang="de-CH" b="0" i="1" dirty="0"/>
              <a:t>2.7 Opfermythos – verantwortliche Subjektivität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924944"/>
            <a:ext cx="8002800" cy="2633456"/>
          </a:xfrm>
        </p:spPr>
        <p:txBody>
          <a:bodyPr/>
          <a:lstStyle/>
          <a:p>
            <a:r>
              <a:rPr lang="de-CH" dirty="0"/>
              <a:t>RP lebt davon, seine Klientel (und sich selbst) permanent als Opfer darzustellen. Und sein Handeln damit zu legitimieren.</a:t>
            </a:r>
          </a:p>
          <a:p>
            <a:endParaRPr lang="de-CH" dirty="0"/>
          </a:p>
          <a:p>
            <a:r>
              <a:rPr lang="de-CH" dirty="0"/>
              <a:t>Christlicher Glaube sieht den Menschen als verantwortliches Wesen. Für jeden und jede gilt jederzeit die Frage Gottes: «Mensch, wo bist du?» (Gen. 3,9)</a:t>
            </a:r>
          </a:p>
        </p:txBody>
      </p:sp>
    </p:spTree>
    <p:extLst>
      <p:ext uri="{BB962C8B-B14F-4D97-AF65-F5344CB8AC3E}">
        <p14:creationId xmlns:p14="http://schemas.microsoft.com/office/powerpoint/2010/main" val="300872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15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507600"/>
          </a:xfrm>
        </p:spPr>
        <p:txBody>
          <a:bodyPr/>
          <a:lstStyle/>
          <a:p>
            <a:r>
              <a:rPr lang="de-CH" dirty="0"/>
              <a:t>3. Mit Rechtspopulisten reden?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420888"/>
            <a:ext cx="8002800" cy="3137512"/>
          </a:xfrm>
        </p:spPr>
        <p:txBody>
          <a:bodyPr/>
          <a:lstStyle/>
          <a:p>
            <a:r>
              <a:rPr lang="de-CH" i="1" dirty="0"/>
              <a:t>3.1 «Ängste ernstnehmen»?</a:t>
            </a:r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RP nehmen für sich in Anspruch, die «Ängste» des «Volkes» «</a:t>
            </a:r>
            <a:r>
              <a:rPr lang="de-CH" dirty="0" err="1"/>
              <a:t>ernstzunehmen</a:t>
            </a:r>
            <a:r>
              <a:rPr lang="de-CH" dirty="0"/>
              <a:t>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Die «Ängste» sind nichts Naturgegebenes. Sie werden erzeugt, in Worte gefasst, bewirtschaftet.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Kirchen sollen beides: Sorgen ernstnehmen und das Bewirtschaften von Ängsten kritisieren.</a:t>
            </a:r>
          </a:p>
        </p:txBody>
      </p:sp>
    </p:spTree>
    <p:extLst>
      <p:ext uri="{BB962C8B-B14F-4D97-AF65-F5344CB8AC3E}">
        <p14:creationId xmlns:p14="http://schemas.microsoft.com/office/powerpoint/2010/main" val="221176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16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651616"/>
          </a:xfrm>
        </p:spPr>
        <p:txBody>
          <a:bodyPr/>
          <a:lstStyle/>
          <a:p>
            <a:r>
              <a:rPr lang="de-CH" b="0" i="1" dirty="0"/>
              <a:t>3.2 Opferrolle - kritisch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708920"/>
            <a:ext cx="8002800" cy="28494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RP inszenieren sich gerne als Protestbewegung gegen etablierte Politik («</a:t>
            </a:r>
            <a:r>
              <a:rPr lang="de-CH" dirty="0" err="1"/>
              <a:t>classe</a:t>
            </a:r>
            <a:r>
              <a:rPr lang="de-CH" dirty="0"/>
              <a:t> </a:t>
            </a:r>
            <a:r>
              <a:rPr lang="de-CH" dirty="0" err="1"/>
              <a:t>politique</a:t>
            </a:r>
            <a:r>
              <a:rPr lang="de-CH" dirty="0"/>
              <a:t>»).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Wähler*innen rechtfertigen ihr Stimmverhalten häufig als Protest, der durch ihre Vernachlässigung legitimiert ist.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Kirchen sollen darauf hinweisen, dass demokratisches Handeln ethisch verantwortet werden muss.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Und: dass Proteststimmen Ausdruck demokratischer Unreife sind.</a:t>
            </a:r>
          </a:p>
        </p:txBody>
      </p:sp>
    </p:spTree>
    <p:extLst>
      <p:ext uri="{BB962C8B-B14F-4D97-AF65-F5344CB8AC3E}">
        <p14:creationId xmlns:p14="http://schemas.microsoft.com/office/powerpoint/2010/main" val="271246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17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1403648" y="1481240"/>
            <a:ext cx="7157151" cy="651616"/>
          </a:xfrm>
        </p:spPr>
        <p:txBody>
          <a:bodyPr/>
          <a:lstStyle/>
          <a:p>
            <a:r>
              <a:rPr lang="de-CH" b="0" i="1" dirty="0"/>
              <a:t>3.3 Gesprächsräume bieten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1403648" y="2348880"/>
            <a:ext cx="7157152" cy="3209520"/>
          </a:xfrm>
        </p:spPr>
        <p:txBody>
          <a:bodyPr/>
          <a:lstStyle/>
          <a:p>
            <a:r>
              <a:rPr lang="de-CH" dirty="0"/>
              <a:t>Kirchentag in Deutschland: AfD einladen?</a:t>
            </a:r>
          </a:p>
          <a:p>
            <a:endParaRPr lang="de-CH" dirty="0"/>
          </a:p>
          <a:p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100528"/>
            <a:ext cx="4067944" cy="270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0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18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818864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852936"/>
            <a:ext cx="8002800" cy="27054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Vorbehalt bei öffentlichen Diskussionen: RP beherrschen publikumswirksame Rhetorik.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Geschützte Räume für Diskussion anbieten: Kann ergiebig sein für RP </a:t>
            </a:r>
            <a:r>
              <a:rPr lang="de-CH" i="1" dirty="0"/>
              <a:t>und</a:t>
            </a:r>
            <a:r>
              <a:rPr lang="de-CH" dirty="0"/>
              <a:t> Kirchen.</a:t>
            </a:r>
          </a:p>
        </p:txBody>
      </p:sp>
    </p:spTree>
    <p:extLst>
      <p:ext uri="{BB962C8B-B14F-4D97-AF65-F5344CB8AC3E}">
        <p14:creationId xmlns:p14="http://schemas.microsoft.com/office/powerpoint/2010/main" val="314861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2771800" y="1052736"/>
            <a:ext cx="5788999" cy="432048"/>
          </a:xfrm>
        </p:spPr>
        <p:txBody>
          <a:bodyPr/>
          <a:lstStyle/>
          <a:p>
            <a:r>
              <a:rPr lang="de-CH" dirty="0"/>
              <a:t>1. Populismus und Christentum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060848"/>
            <a:ext cx="8002800" cy="3497552"/>
          </a:xfrm>
        </p:spPr>
        <p:txBody>
          <a:bodyPr/>
          <a:lstStyle/>
          <a:p>
            <a:endParaRPr lang="de-CH" b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87" y="1880394"/>
            <a:ext cx="3624402" cy="203872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99" y="3928338"/>
            <a:ext cx="4302032" cy="163928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BB700D5B-41F6-40BE-9DB1-805875B0D0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884" y="2730088"/>
            <a:ext cx="4313046" cy="283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3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818864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924944"/>
            <a:ext cx="8002800" cy="26334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Verteidigung des «christlichen Abendlandes»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Abwehr des «islamischen Gefahr» (</a:t>
            </a:r>
            <a:r>
              <a:rPr lang="de-CH" dirty="0" err="1"/>
              <a:t>Pegida</a:t>
            </a:r>
            <a:r>
              <a:rPr lang="de-CH" dirty="0"/>
              <a:t>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Unterstützung durch konservative Kirchen (Polen, Ungarn, USA, Lateinamerika)</a:t>
            </a:r>
          </a:p>
        </p:txBody>
      </p:sp>
    </p:spTree>
    <p:extLst>
      <p:ext uri="{BB962C8B-B14F-4D97-AF65-F5344CB8AC3E}">
        <p14:creationId xmlns:p14="http://schemas.microsoft.com/office/powerpoint/2010/main" val="161997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4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481240"/>
            <a:ext cx="8002799" cy="818864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348880"/>
            <a:ext cx="8002800" cy="3209520"/>
          </a:xfrm>
        </p:spPr>
        <p:txBody>
          <a:bodyPr/>
          <a:lstStyle/>
          <a:p>
            <a:r>
              <a:rPr lang="de-CH" dirty="0"/>
              <a:t>Breite kritische Abgrenzung: «Ein guter Christ kann nicht SVP wählen» (Alt Weihbischof Peter </a:t>
            </a:r>
            <a:r>
              <a:rPr lang="de-CH" dirty="0" err="1"/>
              <a:t>Henrici</a:t>
            </a:r>
            <a:r>
              <a:rPr lang="de-CH" dirty="0"/>
              <a:t>, 2004)</a:t>
            </a:r>
          </a:p>
          <a:p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514631"/>
            <a:ext cx="3649588" cy="204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67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755576" y="980728"/>
            <a:ext cx="7805223" cy="1656184"/>
          </a:xfrm>
        </p:spPr>
        <p:txBody>
          <a:bodyPr/>
          <a:lstStyle/>
          <a:p>
            <a:r>
              <a:rPr lang="de-CH" dirty="0"/>
              <a:t>2. Wie als Christen/Kirchen mit Rechtspopulismus umgehen?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1296000" y="3212976"/>
            <a:ext cx="6012304" cy="2345424"/>
          </a:xfrm>
        </p:spPr>
        <p:txBody>
          <a:bodyPr/>
          <a:lstStyle/>
          <a:p>
            <a:r>
              <a:rPr lang="de-CH" i="1" dirty="0"/>
              <a:t>These</a:t>
            </a:r>
          </a:p>
          <a:p>
            <a:endParaRPr lang="de-CH" i="1" dirty="0"/>
          </a:p>
          <a:p>
            <a:r>
              <a:rPr lang="de-CH" dirty="0"/>
              <a:t>Rechtspopulismus (RP) lässt sich verstehen als Reaktion auf ein Gefühl des </a:t>
            </a:r>
            <a:r>
              <a:rPr lang="de-CH" i="1" dirty="0"/>
              <a:t>Souveränitätsverlusts</a:t>
            </a:r>
            <a:r>
              <a:rPr lang="de-CH" dirty="0"/>
              <a:t>.</a:t>
            </a:r>
          </a:p>
          <a:p>
            <a:endParaRPr lang="de-CH" i="1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953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558000" y="3429000"/>
            <a:ext cx="8002800" cy="2129400"/>
          </a:xfrm>
        </p:spPr>
        <p:txBody>
          <a:bodyPr/>
          <a:lstStyle/>
          <a:p>
            <a:r>
              <a:rPr lang="de-CH" i="1" dirty="0" smtClean="0"/>
              <a:t>Die Schwachheit der Moral</a:t>
            </a:r>
          </a:p>
          <a:p>
            <a:endParaRPr lang="de-CH" i="1" dirty="0"/>
          </a:p>
          <a:p>
            <a:r>
              <a:rPr lang="de-CH" dirty="0" smtClean="0"/>
              <a:t>«Man sollte nicht in erster Linie mit ethischen Appellen, mit Appellen an die Humanität operieren.»</a:t>
            </a:r>
          </a:p>
          <a:p>
            <a:r>
              <a:rPr lang="de-CH" dirty="0" smtClean="0"/>
              <a:t>               (Theodor W. Adorno, Aspekte des neuen Rechtsradikalismus)</a:t>
            </a:r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196752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2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7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980728"/>
            <a:ext cx="8002799" cy="504056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1844824"/>
            <a:ext cx="8002800" cy="3713576"/>
          </a:xfrm>
        </p:spPr>
        <p:txBody>
          <a:bodyPr/>
          <a:lstStyle/>
          <a:p>
            <a:r>
              <a:rPr lang="de-CH" i="1" dirty="0"/>
              <a:t>2.1 Vereinfachung – Komplexitätstoleranz</a:t>
            </a:r>
          </a:p>
          <a:p>
            <a:endParaRPr lang="de-CH" i="1" dirty="0"/>
          </a:p>
          <a:p>
            <a:r>
              <a:rPr lang="de-CH" dirty="0"/>
              <a:t>«Die Welt ist voll von Ambiguität» (Thomas Bauer).</a:t>
            </a:r>
          </a:p>
          <a:p>
            <a:endParaRPr lang="de-CH" dirty="0"/>
          </a:p>
          <a:p>
            <a:r>
              <a:rPr lang="de-CH" dirty="0"/>
              <a:t>RP betreibt «</a:t>
            </a:r>
            <a:r>
              <a:rPr lang="de-CH" dirty="0" err="1"/>
              <a:t>Vereindeutigung</a:t>
            </a:r>
            <a:r>
              <a:rPr lang="de-CH" dirty="0"/>
              <a:t> der Welt» (Bauer) durch radikale Vereinfachung.</a:t>
            </a:r>
          </a:p>
          <a:p>
            <a:endParaRPr lang="de-CH" dirty="0"/>
          </a:p>
          <a:p>
            <a:r>
              <a:rPr lang="de-CH" dirty="0"/>
              <a:t>Christlicher Glaube: Annehmen und Aushalten von Ambiguität.</a:t>
            </a:r>
          </a:p>
          <a:p>
            <a:r>
              <a:rPr lang="de-CH" dirty="0"/>
              <a:t>«In der Welt habt ihr Angst; aber seid getrost, ich habe die Welt überwunden» (Joh. 16,33).</a:t>
            </a:r>
          </a:p>
        </p:txBody>
      </p:sp>
    </p:spTree>
    <p:extLst>
      <p:ext uri="{BB962C8B-B14F-4D97-AF65-F5344CB8AC3E}">
        <p14:creationId xmlns:p14="http://schemas.microsoft.com/office/powerpoint/2010/main" val="117905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8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1196752"/>
            <a:ext cx="8002799" cy="432048"/>
          </a:xfrm>
        </p:spPr>
        <p:txBody>
          <a:bodyPr/>
          <a:lstStyle/>
          <a:p>
            <a:r>
              <a:rPr lang="de-CH" b="0" i="1" dirty="0"/>
              <a:t>2.2 Kultivierung des Ausnahmezustands – nüchterner Realismus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1916832"/>
            <a:ext cx="8002800" cy="3641568"/>
          </a:xfrm>
        </p:spPr>
        <p:txBody>
          <a:bodyPr/>
          <a:lstStyle/>
          <a:p>
            <a:r>
              <a:rPr lang="de-CH" dirty="0"/>
              <a:t>RP lebt davon, den Ausnahmezustand zu verkünden und zu </a:t>
            </a:r>
            <a:r>
              <a:rPr lang="de-CH" dirty="0" err="1"/>
              <a:t>bewirt-schaften</a:t>
            </a:r>
            <a:r>
              <a:rPr lang="de-CH" dirty="0"/>
              <a:t>: «Untergang des </a:t>
            </a:r>
            <a:r>
              <a:rPr lang="de-CH" dirty="0" err="1"/>
              <a:t>Abendslands</a:t>
            </a:r>
            <a:r>
              <a:rPr lang="de-CH" dirty="0"/>
              <a:t>», «Flüchtlingswelle», «Islamisierung».</a:t>
            </a:r>
          </a:p>
          <a:p>
            <a:endParaRPr lang="de-CH" dirty="0"/>
          </a:p>
          <a:p>
            <a:r>
              <a:rPr lang="de-CH" dirty="0"/>
              <a:t>Christlicher Glaube: Wissen um Ambivalenzen, Gebrochenheit und Sündhaftigkeit des Menschen ermöglicht nüchterne, gnädige und humorvolle Sicht auf Wirklichkeit.</a:t>
            </a:r>
          </a:p>
          <a:p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464" y="4437112"/>
            <a:ext cx="3995936" cy="152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8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Reformierte Kirchen Bern-Jura-Solothurn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9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8000" y="980728"/>
            <a:ext cx="8002799" cy="504056"/>
          </a:xfrm>
        </p:spPr>
        <p:txBody>
          <a:bodyPr/>
          <a:lstStyle/>
          <a:p>
            <a:r>
              <a:rPr lang="de-CH" b="0" i="1" dirty="0"/>
              <a:t>2.3 Sehnsucht nach Stärke – Wissen um Schwachheit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1772816"/>
            <a:ext cx="8002800" cy="3785584"/>
          </a:xfrm>
        </p:spPr>
        <p:txBody>
          <a:bodyPr/>
          <a:lstStyle/>
          <a:p>
            <a:r>
              <a:rPr lang="de-CH" dirty="0"/>
              <a:t>RP reagiert auf Gefühl des Souveränitätsverlusts mit Beschwörung von (nationaler, rassischer, geschlechtlicher) Stärke.</a:t>
            </a:r>
          </a:p>
          <a:p>
            <a:endParaRPr lang="de-CH" dirty="0"/>
          </a:p>
          <a:p>
            <a:r>
              <a:rPr lang="de-CH" dirty="0"/>
              <a:t>Zentrum des christlichen Glaubens ist der radikal schwache Christus am Kreuz. </a:t>
            </a:r>
          </a:p>
          <a:p>
            <a:r>
              <a:rPr lang="de-CH" dirty="0"/>
              <a:t>Christenmenschen wissen um die Schwachheit und Verletzlichkeit des Menschen – aber auch um dessen </a:t>
            </a:r>
            <a:r>
              <a:rPr lang="de-CH" dirty="0" err="1"/>
              <a:t>Getragensein</a:t>
            </a:r>
            <a:r>
              <a:rPr lang="de-CH" dirty="0"/>
              <a:t> durch (mitleidenden) Christus.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549" y="4437112"/>
            <a:ext cx="1603634" cy="188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5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f_Kirche_BJS_Master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f Kirche BJS 2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Ref_Kirche_BJS_Master</Template>
  <TotalTime>0</TotalTime>
  <Words>767</Words>
  <Application>Microsoft Office PowerPoint</Application>
  <PresentationFormat>Bildschirmpräsentation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Ref_Kirche_BJS_Master</vt:lpstr>
      <vt:lpstr>Ref Kirche BJS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RefBeJuSo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m_sager</dc:creator>
  <cp:lastModifiedBy>Gerber Peter</cp:lastModifiedBy>
  <cp:revision>52</cp:revision>
  <dcterms:created xsi:type="dcterms:W3CDTF">2014-04-02T10:05:52Z</dcterms:created>
  <dcterms:modified xsi:type="dcterms:W3CDTF">2019-08-28T11:22:04Z</dcterms:modified>
</cp:coreProperties>
</file>