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71" r:id="rId14"/>
    <p:sldId id="273" r:id="rId15"/>
    <p:sldId id="268" r:id="rId16"/>
    <p:sldId id="270" r:id="rId17"/>
    <p:sldId id="266" r:id="rId18"/>
    <p:sldId id="269" r:id="rId19"/>
  </p:sldIdLst>
  <p:sldSz cx="12192000" cy="6858000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00004" y="1789771"/>
            <a:ext cx="8915399" cy="2262781"/>
          </a:xfrm>
        </p:spPr>
        <p:txBody>
          <a:bodyPr/>
          <a:lstStyle/>
          <a:p>
            <a:r>
              <a:rPr lang="de-CH" dirty="0"/>
              <a:t>V</a:t>
            </a:r>
            <a:r>
              <a:rPr lang="de-CH" dirty="0" smtClean="0"/>
              <a:t>on </a:t>
            </a:r>
            <a:r>
              <a:rPr lang="de-CH" dirty="0" smtClean="0"/>
              <a:t>Jesus zu Christus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00004" y="4353632"/>
            <a:ext cx="8915399" cy="1126283"/>
          </a:xfrm>
        </p:spPr>
        <p:txBody>
          <a:bodyPr/>
          <a:lstStyle/>
          <a:p>
            <a:r>
              <a:rPr lang="de-CH" dirty="0" smtClean="0"/>
              <a:t>Der historische Jesus von Nazareth</a:t>
            </a:r>
          </a:p>
          <a:p>
            <a:r>
              <a:rPr lang="de-CH" dirty="0" smtClean="0"/>
              <a:t>Der verkündete Jesus Christus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10635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2447232" y="1098894"/>
            <a:ext cx="8911687" cy="1280890"/>
          </a:xfrm>
        </p:spPr>
        <p:txBody>
          <a:bodyPr>
            <a:normAutofit/>
          </a:bodyPr>
          <a:lstStyle/>
          <a:p>
            <a:pPr algn="l" eaLnBrk="1" hangingPunct="1"/>
            <a:r>
              <a:rPr lang="de-CH" altLang="de-DE" sz="2400" dirty="0"/>
              <a:t/>
            </a:r>
            <a:br>
              <a:rPr lang="de-CH" altLang="de-DE" sz="2400" dirty="0"/>
            </a:br>
            <a:endParaRPr lang="de-CH" altLang="de-DE" sz="24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89211" y="2133600"/>
            <a:ext cx="8137403" cy="2326888"/>
          </a:xfrm>
        </p:spPr>
        <p:txBody>
          <a:bodyPr/>
          <a:lstStyle/>
          <a:p>
            <a:pPr eaLnBrk="1" hangingPunct="1"/>
            <a:endParaRPr lang="de-CH" altLang="de-DE" dirty="0" smtClean="0"/>
          </a:p>
          <a:p>
            <a:r>
              <a:rPr lang="de-CH" altLang="de-DE" sz="2000" dirty="0"/>
              <a:t>Am Ende seiner kurzen öffentlichen Wirksamkeit zog er mit seinen Jüngern zum Passahfest nach Jerusalem, vermutlich nicht ohne Absicht.</a:t>
            </a:r>
            <a:endParaRPr lang="de-CH" altLang="de-DE" sz="2000" dirty="0" smtClean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CH" smtClean="0">
                <a:solidFill>
                  <a:srgbClr val="0070C0"/>
                </a:solidFill>
              </a:rPr>
              <a:t>Der historische Jesus von Nazareth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082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CH" altLang="de-DE" sz="4000" dirty="0"/>
              <a:t/>
            </a:r>
            <a:br>
              <a:rPr lang="de-CH" altLang="de-DE" sz="4000" dirty="0"/>
            </a:br>
            <a:endParaRPr lang="de-CH" altLang="de-DE" sz="40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133707"/>
          </a:xfrm>
        </p:spPr>
        <p:txBody>
          <a:bodyPr>
            <a:normAutofit/>
          </a:bodyPr>
          <a:lstStyle/>
          <a:p>
            <a:r>
              <a:rPr lang="de-CH" altLang="de-DE" sz="2000" dirty="0" smtClean="0"/>
              <a:t>Jesus wurde unter dem Prokurator Pontius Pilatus zwischen </a:t>
            </a:r>
            <a:r>
              <a:rPr lang="de-CH" altLang="de-DE" sz="2000" dirty="0"/>
              <a:t>27 und 30 n. Chr</a:t>
            </a:r>
            <a:r>
              <a:rPr lang="de-CH" altLang="de-DE" sz="2000" dirty="0" smtClean="0"/>
              <a:t>. gekreuzigt.</a:t>
            </a:r>
            <a:endParaRPr lang="de-CH" sz="20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45325" y="7765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CH" smtClean="0">
                <a:solidFill>
                  <a:srgbClr val="0070C0"/>
                </a:solidFill>
              </a:rPr>
              <a:t>Der historische Jesus von Nazareth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0111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Von </a:t>
            </a:r>
            <a:r>
              <a:rPr lang="de-CH" dirty="0">
                <a:solidFill>
                  <a:srgbClr val="0070C0"/>
                </a:solidFill>
              </a:rPr>
              <a:t>Jesus von Nazareth </a:t>
            </a:r>
            <a:r>
              <a:rPr lang="de-CH" dirty="0">
                <a:solidFill>
                  <a:schemeClr val="tx1"/>
                </a:solidFill>
              </a:rPr>
              <a:t>zu </a:t>
            </a:r>
            <a:r>
              <a:rPr lang="de-CH" dirty="0">
                <a:solidFill>
                  <a:schemeClr val="accent1"/>
                </a:solidFill>
              </a:rPr>
              <a:t>Jesus Christus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87279" y="1964899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de-CH" b="1" dirty="0" smtClean="0"/>
              <a:t>Quellen: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5" name="Grafik 4" descr="Das Neue Testament.jpg"/>
          <p:cNvPicPr>
            <a:picLocks noChangeAspect="1"/>
          </p:cNvPicPr>
          <p:nvPr/>
        </p:nvPicPr>
        <p:blipFill rotWithShape="1">
          <a:blip r:embed="rId2" cstate="print"/>
          <a:srcRect l="2311" t="11982" r="24878" b="42650"/>
          <a:stretch/>
        </p:blipFill>
        <p:spPr>
          <a:xfrm>
            <a:off x="2589212" y="3022600"/>
            <a:ext cx="3347537" cy="33782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238623" y="3251200"/>
            <a:ext cx="2975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800" dirty="0" smtClean="0">
                <a:solidFill>
                  <a:srgbClr val="FF0000"/>
                </a:solidFill>
              </a:rPr>
              <a:t>Evangelien</a:t>
            </a:r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8884503" y="3128089"/>
            <a:ext cx="262010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CH" sz="2400" dirty="0" smtClean="0">
                <a:solidFill>
                  <a:srgbClr val="FF0000"/>
                </a:solidFill>
              </a:rPr>
              <a:t>Für Historie bedingt brauchbar!</a:t>
            </a:r>
            <a:endParaRPr lang="de-CH" sz="2400" dirty="0">
              <a:solidFill>
                <a:srgbClr val="FF0000"/>
              </a:solidFill>
            </a:endParaRPr>
          </a:p>
        </p:txBody>
      </p:sp>
      <p:sp>
        <p:nvSpPr>
          <p:cNvPr id="9" name="Nach rechts gekrümmter Pfeil 8"/>
          <p:cNvSpPr/>
          <p:nvPr/>
        </p:nvSpPr>
        <p:spPr>
          <a:xfrm rot="16937149">
            <a:off x="7449765" y="3447414"/>
            <a:ext cx="1251227" cy="2671251"/>
          </a:xfrm>
          <a:prstGeom prst="curvedRightArrow">
            <a:avLst>
              <a:gd name="adj1" fmla="val 25000"/>
              <a:gd name="adj2" fmla="val 55836"/>
              <a:gd name="adj3" fmla="val 2152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89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Die Vielfalt der neutestamentlichen Schriften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408556"/>
          </a:xfrm>
        </p:spPr>
        <p:txBody>
          <a:bodyPr/>
          <a:lstStyle/>
          <a:p>
            <a:r>
              <a:rPr lang="de-CH" sz="2000" dirty="0" smtClean="0"/>
              <a:t>Evangelien: beschreiben Jesu Leben und Wirken und seinen Tod</a:t>
            </a:r>
          </a:p>
          <a:p>
            <a:r>
              <a:rPr lang="de-CH" sz="2000" dirty="0" smtClean="0"/>
              <a:t>Apostelgeschichte</a:t>
            </a:r>
            <a:r>
              <a:rPr lang="de-CH" sz="2000" dirty="0" smtClean="0"/>
              <a:t>: erzählt von der Ausbreitung des Evangeliums im römischen Reich</a:t>
            </a:r>
          </a:p>
          <a:p>
            <a:r>
              <a:rPr lang="de-CH" sz="2000" dirty="0" smtClean="0"/>
              <a:t>Briefe</a:t>
            </a:r>
            <a:r>
              <a:rPr lang="de-CH" sz="2000" dirty="0" smtClean="0"/>
              <a:t>: Sie sind an Gemeinden oder Privatpersonen gerichtet und erläutern Jesu Botschaft und die Bedeutung für das Leben in der Gemeinschaft.</a:t>
            </a:r>
          </a:p>
          <a:p>
            <a:r>
              <a:rPr lang="de-CH" sz="2000" dirty="0" smtClean="0"/>
              <a:t>Apokalypse: Sie erzählt von der Zukunft der Erde bis zum Weltende und ist ein Trostbuch für verfolgte Christen.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318580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Anlass und Zweck der einzelnen neutestamentlichen Schriften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000" dirty="0" smtClean="0"/>
              <a:t>Jeder Evangelist, jeder Briefeschreiber hatte ein eigenes Vorverständnis, verfasste seine Texte für einen oder mehrere bestimmte Adressaten und mit einer bestimmten Absicht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sz="2000" dirty="0" smtClean="0"/>
              <a:t>Die neutestamentliche Forschung versucht dies mittels unterschiedlicher Methoden herauszufinden</a:t>
            </a:r>
          </a:p>
          <a:p>
            <a:endParaRPr lang="de-CH" dirty="0"/>
          </a:p>
          <a:p>
            <a:r>
              <a:rPr lang="de-CH" sz="2000" dirty="0" smtClean="0"/>
              <a:t>Ziel dieser Arbeit ist: Diese alten </a:t>
            </a:r>
            <a:r>
              <a:rPr lang="de-CH" sz="2000" dirty="0"/>
              <a:t>T</a:t>
            </a:r>
            <a:r>
              <a:rPr lang="de-CH" sz="2000" dirty="0" smtClean="0"/>
              <a:t>exte sollen im Kontext der damaligen Zeit verstanden werden.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2368958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accent1"/>
                </a:solidFill>
              </a:rPr>
              <a:t>Jesus Christus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79258" y="2059752"/>
            <a:ext cx="4796327" cy="37776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CH" b="1" dirty="0"/>
              <a:t>Die Schriften des Neuen </a:t>
            </a:r>
            <a:r>
              <a:rPr lang="de-CH" b="1" dirty="0" smtClean="0"/>
              <a:t>Testaments sind Jahrzehnte nach Jesu irdischem Dasein entstanden.</a:t>
            </a:r>
            <a:endParaRPr lang="de-CH" b="1" dirty="0"/>
          </a:p>
          <a:p>
            <a:endParaRPr lang="de-CH" dirty="0"/>
          </a:p>
          <a:p>
            <a:r>
              <a:rPr lang="de-CH" sz="2200" dirty="0" smtClean="0"/>
              <a:t>Sie verkünden </a:t>
            </a:r>
            <a:r>
              <a:rPr lang="de-CH" sz="2200" dirty="0"/>
              <a:t>Jesus als Christus</a:t>
            </a:r>
          </a:p>
          <a:p>
            <a:endParaRPr lang="de-CH" sz="2200" dirty="0"/>
          </a:p>
          <a:p>
            <a:r>
              <a:rPr lang="de-CH" sz="2200" dirty="0" smtClean="0"/>
              <a:t>Sie sind </a:t>
            </a:r>
            <a:r>
              <a:rPr lang="de-CH" sz="2200" dirty="0"/>
              <a:t>Werbebotschaften für den </a:t>
            </a:r>
            <a:r>
              <a:rPr lang="de-CH" sz="2200" dirty="0" smtClean="0"/>
              <a:t>Glauben an Jesus Christus</a:t>
            </a:r>
            <a:endParaRPr lang="de-CH" sz="2200" dirty="0"/>
          </a:p>
          <a:p>
            <a:endParaRPr lang="de-CH" dirty="0"/>
          </a:p>
          <a:p>
            <a:r>
              <a:rPr lang="de-CH" sz="2200" dirty="0" smtClean="0"/>
              <a:t>Sie enthalten Glaubenszeugnisse der ersten Christen und der frühen Christenheit</a:t>
            </a:r>
            <a:endParaRPr lang="de-CH" sz="2200" dirty="0"/>
          </a:p>
          <a:p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85" y="2059752"/>
            <a:ext cx="4944708" cy="192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accent1"/>
                </a:solidFill>
              </a:rPr>
              <a:t>Jesus Christus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79258" y="2059752"/>
            <a:ext cx="9299942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000" b="1" dirty="0"/>
              <a:t>Die Schriften des Neuen </a:t>
            </a:r>
            <a:r>
              <a:rPr lang="de-CH" sz="2000" b="1" dirty="0" smtClean="0"/>
              <a:t>Testaments entfalten auf je eigene Weise</a:t>
            </a:r>
            <a:r>
              <a:rPr lang="de-CH" sz="2000" b="1" dirty="0"/>
              <a:t> die Lehre von Jesus Christus</a:t>
            </a:r>
            <a:r>
              <a:rPr lang="de-CH" sz="2000" b="1" dirty="0" smtClean="0"/>
              <a:t> .</a:t>
            </a:r>
            <a:endParaRPr lang="de-CH" sz="2000" b="1" dirty="0"/>
          </a:p>
          <a:p>
            <a:endParaRPr lang="de-CH" dirty="0"/>
          </a:p>
          <a:p>
            <a:pPr marL="0" indent="0">
              <a:buNone/>
            </a:pPr>
            <a:r>
              <a:rPr lang="de-CH" sz="2000" dirty="0" smtClean="0"/>
              <a:t>Die Lehre von Christus heisst: </a:t>
            </a:r>
          </a:p>
          <a:p>
            <a:pPr algn="ctr"/>
            <a:r>
              <a:rPr lang="de-CH" sz="4000" dirty="0" smtClean="0"/>
              <a:t>Christologie</a:t>
            </a:r>
          </a:p>
          <a:p>
            <a:pPr marL="0" indent="0" algn="ctr">
              <a:buNone/>
            </a:pPr>
            <a:endParaRPr lang="de-CH" sz="4000" dirty="0"/>
          </a:p>
          <a:p>
            <a:pPr marL="0" indent="0" algn="ctr">
              <a:buNone/>
            </a:pPr>
            <a:r>
              <a:rPr lang="de-CH" sz="2800" dirty="0" smtClean="0"/>
              <a:t>Im Neuen Testament gibt es mehrere Christologien!</a:t>
            </a:r>
            <a:endParaRPr lang="de-CH" sz="2800" dirty="0"/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0942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chemeClr val="accent1"/>
                </a:solidFill>
              </a:rPr>
              <a:t>Jesus </a:t>
            </a:r>
            <a:r>
              <a:rPr lang="de-CH" dirty="0">
                <a:solidFill>
                  <a:schemeClr val="accent1"/>
                </a:solidFill>
              </a:rPr>
              <a:t>Christus</a:t>
            </a:r>
            <a:br>
              <a:rPr lang="de-CH" dirty="0">
                <a:solidFill>
                  <a:schemeClr val="accent1"/>
                </a:solidFill>
              </a:rPr>
            </a:b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 smtClean="0"/>
              <a:t>Christologie ist ein Teilgebiet der Theologie, wo Menschen sich bis heute mit folgenden Fragen auseinandersetzen:</a:t>
            </a:r>
          </a:p>
          <a:p>
            <a:r>
              <a:rPr lang="de-CH" dirty="0" smtClean="0"/>
              <a:t>Welches Verhältnis hat(</a:t>
            </a:r>
            <a:r>
              <a:rPr lang="de-CH" dirty="0" err="1" smtClean="0"/>
              <a:t>te</a:t>
            </a:r>
            <a:r>
              <a:rPr lang="de-CH" dirty="0" smtClean="0"/>
              <a:t>) Jesus zu Gott?</a:t>
            </a:r>
          </a:p>
          <a:p>
            <a:r>
              <a:rPr lang="de-CH" dirty="0" smtClean="0"/>
              <a:t>Wie verstand Jesus sich selber?</a:t>
            </a:r>
          </a:p>
          <a:p>
            <a:r>
              <a:rPr lang="de-CH" dirty="0" smtClean="0"/>
              <a:t>Wie verstand Jesus seinen Auftrag?</a:t>
            </a:r>
          </a:p>
          <a:p>
            <a:r>
              <a:rPr lang="de-CH" dirty="0" smtClean="0"/>
              <a:t>Wie sah Jesus den Menschen?</a:t>
            </a:r>
          </a:p>
          <a:p>
            <a:r>
              <a:rPr lang="de-CH" dirty="0" smtClean="0"/>
              <a:t>Wie sah Jesus die Welt?</a:t>
            </a:r>
          </a:p>
          <a:p>
            <a:r>
              <a:rPr lang="de-CH" dirty="0" smtClean="0"/>
              <a:t>Welche Beziehung hatte Jesus zu seiner religiösen Herkunft (Judentum?)</a:t>
            </a:r>
          </a:p>
          <a:p>
            <a:r>
              <a:rPr lang="de-CH" dirty="0" smtClean="0"/>
              <a:t>In welcher Beziehung steht der irdische Jesus zum «geglaubten Christus»?</a:t>
            </a:r>
          </a:p>
        </p:txBody>
      </p:sp>
    </p:spTree>
    <p:extLst>
      <p:ext uri="{BB962C8B-B14F-4D97-AF65-F5344CB8AC3E}">
        <p14:creationId xmlns:p14="http://schemas.microsoft.com/office/powerpoint/2010/main" val="28879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CH" dirty="0" smtClean="0">
                <a:solidFill>
                  <a:schemeClr val="accent1"/>
                </a:solidFill>
              </a:rPr>
              <a:t>Jesus </a:t>
            </a:r>
            <a:r>
              <a:rPr lang="de-CH" dirty="0">
                <a:solidFill>
                  <a:schemeClr val="accent1"/>
                </a:solidFill>
              </a:rPr>
              <a:t>Christus</a:t>
            </a:r>
            <a:br>
              <a:rPr lang="de-CH" dirty="0">
                <a:solidFill>
                  <a:schemeClr val="accent1"/>
                </a:solidFill>
              </a:rPr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 smtClean="0"/>
          </a:p>
          <a:p>
            <a:pPr marL="0" indent="0" algn="ctr">
              <a:buNone/>
            </a:pPr>
            <a:r>
              <a:rPr lang="de-CH" sz="2000" dirty="0" smtClean="0"/>
              <a:t>Ziel dieser Auseinandersetzung?</a:t>
            </a:r>
          </a:p>
          <a:p>
            <a:pPr marL="0" indent="0" algn="ctr">
              <a:buNone/>
            </a:pPr>
            <a:r>
              <a:rPr lang="de-CH" sz="2000" dirty="0" smtClean="0"/>
              <a:t>Die Beantwortung der Frage:</a:t>
            </a:r>
          </a:p>
          <a:p>
            <a:pPr marL="0" indent="0">
              <a:buNone/>
            </a:pPr>
            <a:endParaRPr lang="de-CH" dirty="0"/>
          </a:p>
          <a:p>
            <a:pPr marL="0" indent="0" algn="ctr">
              <a:buNone/>
            </a:pPr>
            <a:r>
              <a:rPr lang="de-CH" dirty="0" smtClean="0">
                <a:solidFill>
                  <a:srgbClr val="0070C0"/>
                </a:solidFill>
              </a:rPr>
              <a:t>«WELCHE </a:t>
            </a:r>
            <a:r>
              <a:rPr lang="de-CH" dirty="0">
                <a:solidFill>
                  <a:srgbClr val="0070C0"/>
                </a:solidFill>
              </a:rPr>
              <a:t>BEDEUTUNG HAT JESUS CHRISTUS FÜR MICH</a:t>
            </a:r>
            <a:r>
              <a:rPr lang="de-CH" dirty="0" smtClean="0">
                <a:solidFill>
                  <a:srgbClr val="0070C0"/>
                </a:solidFill>
              </a:rPr>
              <a:t>?»</a:t>
            </a:r>
            <a:endParaRPr lang="de-CH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142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3858675" cy="1280890"/>
          </a:xfrm>
        </p:spPr>
        <p:txBody>
          <a:bodyPr/>
          <a:lstStyle/>
          <a:p>
            <a:r>
              <a:rPr lang="de-CH" dirty="0" smtClean="0">
                <a:solidFill>
                  <a:srgbClr val="0070C0"/>
                </a:solidFill>
              </a:rPr>
              <a:t>Jesus von Nazareth</a:t>
            </a:r>
            <a:endParaRPr lang="de-CH" dirty="0">
              <a:solidFill>
                <a:srgbClr val="0070C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89212" y="2133600"/>
            <a:ext cx="3862388" cy="37776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CH" b="1" dirty="0" smtClean="0"/>
              <a:t>Hebräisch: </a:t>
            </a:r>
            <a:r>
              <a:rPr lang="de-CH" dirty="0" smtClean="0"/>
              <a:t>Jeschua oder </a:t>
            </a:r>
            <a:r>
              <a:rPr lang="de-CH" dirty="0" err="1" smtClean="0"/>
              <a:t>Joschua</a:t>
            </a: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«Gott hilft»</a:t>
            </a:r>
          </a:p>
          <a:p>
            <a:pPr marL="0" indent="0">
              <a:buNone/>
            </a:pPr>
            <a:r>
              <a:rPr lang="de-CH" b="1" dirty="0" smtClean="0"/>
              <a:t>Griechisch</a:t>
            </a:r>
            <a:r>
              <a:rPr lang="de-CH" dirty="0" smtClean="0"/>
              <a:t>: </a:t>
            </a:r>
            <a:r>
              <a:rPr lang="de-CH" dirty="0" err="1"/>
              <a:t>Ἰησοῦς</a:t>
            </a:r>
            <a:r>
              <a:rPr lang="de-CH" dirty="0"/>
              <a:t> </a:t>
            </a:r>
            <a:r>
              <a:rPr lang="de-CH" dirty="0" smtClean="0"/>
              <a:t>, Jesus</a:t>
            </a:r>
          </a:p>
          <a:p>
            <a:pPr marL="0" indent="0">
              <a:buNone/>
            </a:pPr>
            <a:r>
              <a:rPr lang="de-CH" dirty="0" smtClean="0"/>
              <a:t>von Nazareth</a:t>
            </a:r>
          </a:p>
          <a:p>
            <a:pPr marL="0" indent="0">
              <a:buNone/>
            </a:pPr>
            <a:r>
              <a:rPr lang="de-CH" dirty="0" smtClean="0"/>
              <a:t>Sohn der Maria</a:t>
            </a: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r>
              <a:rPr lang="de-CH" b="1" dirty="0" smtClean="0">
                <a:solidFill>
                  <a:srgbClr val="0070C0"/>
                </a:solidFill>
              </a:rPr>
              <a:t>Historischer Jesus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7126825" y="624110"/>
            <a:ext cx="385867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CH" dirty="0" smtClean="0">
                <a:solidFill>
                  <a:schemeClr val="accent1"/>
                </a:solidFill>
              </a:rPr>
              <a:t>Jesus Christus</a:t>
            </a:r>
            <a:endParaRPr lang="de-CH" dirty="0">
              <a:solidFill>
                <a:schemeClr val="accent1"/>
              </a:solidFill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7237412" y="2133600"/>
            <a:ext cx="3862388" cy="37776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b="1" dirty="0" smtClean="0"/>
              <a:t>Griechisch: </a:t>
            </a:r>
            <a:r>
              <a:rPr lang="de-CH" dirty="0" err="1" smtClean="0"/>
              <a:t>Χριστός</a:t>
            </a: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«Der Gesalbte)</a:t>
            </a:r>
          </a:p>
          <a:p>
            <a:pPr marL="0" indent="0">
              <a:buNone/>
            </a:pPr>
            <a:r>
              <a:rPr lang="de-CH" b="1" dirty="0" smtClean="0"/>
              <a:t>Hebräisch: </a:t>
            </a:r>
            <a:r>
              <a:rPr lang="he-IL" altLang="de-DE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משיח</a:t>
            </a:r>
            <a:r>
              <a:rPr lang="de-CH" altLang="de-DE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dirty="0" smtClean="0"/>
              <a:t>Messias</a:t>
            </a:r>
          </a:p>
          <a:p>
            <a:pPr marL="0" indent="0">
              <a:buNone/>
            </a:pPr>
            <a:r>
              <a:rPr lang="de-CH" dirty="0" smtClean="0"/>
              <a:t>«Gesalbter», rechtmässiger von Gott eingesetzter König oder Hohepriester</a:t>
            </a:r>
          </a:p>
          <a:p>
            <a:pPr marL="0" indent="0">
              <a:buNone/>
            </a:pPr>
            <a:r>
              <a:rPr lang="de-CH" dirty="0" smtClean="0"/>
              <a:t>Im Neuen Testament kommen noch weitere Bezeichnungen vor, z.B. : «Menschensohn», «Gottes Sohn», «Herr» (</a:t>
            </a:r>
            <a:r>
              <a:rPr lang="de-CH" dirty="0" err="1" smtClean="0"/>
              <a:t>Kyrios</a:t>
            </a:r>
            <a:r>
              <a:rPr lang="de-CH" dirty="0" smtClean="0"/>
              <a:t>), «Logos» (Wort), «Knecht Gottes»</a:t>
            </a:r>
          </a:p>
          <a:p>
            <a:r>
              <a:rPr lang="de-CH" b="1" dirty="0" smtClean="0">
                <a:solidFill>
                  <a:schemeClr val="accent1"/>
                </a:solidFill>
              </a:rPr>
              <a:t>Der verkündete Jesus Christus</a:t>
            </a: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7236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0070C0"/>
                </a:solidFill>
              </a:rPr>
              <a:t>Der historische Jesus </a:t>
            </a:r>
            <a:r>
              <a:rPr lang="de-CH" dirty="0">
                <a:solidFill>
                  <a:srgbClr val="0070C0"/>
                </a:solidFill>
              </a:rPr>
              <a:t>von Nazareth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87279" y="1964899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de-CH" b="1" dirty="0" smtClean="0"/>
              <a:t>Quellen: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5" name="Grafik 4" descr="Das Neue Testament.jpg"/>
          <p:cNvPicPr>
            <a:picLocks noChangeAspect="1"/>
          </p:cNvPicPr>
          <p:nvPr/>
        </p:nvPicPr>
        <p:blipFill rotWithShape="1">
          <a:blip r:embed="rId2" cstate="print"/>
          <a:srcRect l="2311" t="11982" r="24878" b="42650"/>
          <a:stretch/>
        </p:blipFill>
        <p:spPr>
          <a:xfrm>
            <a:off x="2589212" y="3022600"/>
            <a:ext cx="3347537" cy="33782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3120231"/>
            <a:ext cx="2231776" cy="318293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238624" y="3251200"/>
            <a:ext cx="2451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rgbClr val="FF0000"/>
                </a:solidFill>
              </a:rPr>
              <a:t>Evangelien</a:t>
            </a:r>
          </a:p>
          <a:p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altLang="de-DE" dirty="0"/>
              <a:t>Jüdische und römische </a:t>
            </a:r>
            <a:r>
              <a:rPr lang="de-CH" altLang="de-DE" dirty="0" smtClean="0"/>
              <a:t>Schriften</a:t>
            </a:r>
          </a:p>
          <a:p>
            <a:endParaRPr lang="de-CH" alt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altLang="de-DE" dirty="0"/>
              <a:t>Nichtbiblische religiöse Quellen</a:t>
            </a:r>
          </a:p>
          <a:p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4325815" y="1905000"/>
            <a:ext cx="240909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FF0000"/>
                </a:solidFill>
              </a:rPr>
              <a:t>Bedingt brauchbar!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9" name="Nach rechts gekrümmter Pfeil 8"/>
          <p:cNvSpPr/>
          <p:nvPr/>
        </p:nvSpPr>
        <p:spPr>
          <a:xfrm rot="7739901">
            <a:off x="6879220" y="1011107"/>
            <a:ext cx="731520" cy="2157120"/>
          </a:xfrm>
          <a:prstGeom prst="curvedRightArrow">
            <a:avLst>
              <a:gd name="adj1" fmla="val 25000"/>
              <a:gd name="adj2" fmla="val 50000"/>
              <a:gd name="adj3" fmla="val 2152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41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0070C0"/>
                </a:solidFill>
              </a:rPr>
              <a:t>Der historische Jesus </a:t>
            </a:r>
            <a:r>
              <a:rPr lang="de-CH" dirty="0">
                <a:solidFill>
                  <a:srgbClr val="0070C0"/>
                </a:solidFill>
              </a:rPr>
              <a:t>von Nazareth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/>
              <a:t>Kriterien zum möglichen Herausfinden, was historisch </a:t>
            </a:r>
            <a:r>
              <a:rPr lang="de-CH" b="1" dirty="0" smtClean="0"/>
              <a:t>ist:</a:t>
            </a:r>
            <a:endParaRPr lang="de-CH" b="1" dirty="0"/>
          </a:p>
          <a:p>
            <a:r>
              <a:rPr lang="de-CH" dirty="0" smtClean="0"/>
              <a:t>Kohärenz: Wenn Aussagen von Jesus, wie sie in den Evangelien überliefert sind, in die Zeit passen, in der er gelebt hat, kann man sie als möglicherweise glaubwürdig betrachten. (</a:t>
            </a:r>
            <a:r>
              <a:rPr lang="de-CH" dirty="0" smtClean="0"/>
              <a:t>Beispiel</a:t>
            </a:r>
            <a:r>
              <a:rPr lang="de-CH" dirty="0" smtClean="0"/>
              <a:t>: Zu Jesu </a:t>
            </a:r>
            <a:r>
              <a:rPr lang="de-CH" dirty="0"/>
              <a:t>Z</a:t>
            </a:r>
            <a:r>
              <a:rPr lang="de-CH" dirty="0" smtClean="0"/>
              <a:t>eiten existierten viele Wundergeschichten. Es gab auch mehrere Leute, die sich für den «Messias» hielten oder für einen solchen gehalten wurden.</a:t>
            </a:r>
          </a:p>
          <a:p>
            <a:endParaRPr lang="de-CH" dirty="0" smtClean="0"/>
          </a:p>
          <a:p>
            <a:r>
              <a:rPr lang="de-CH" dirty="0" smtClean="0"/>
              <a:t>Differenz: Wenn Taten und Worte von Jesus, wie sie in den Evangelien überliefert sind, für die damalige </a:t>
            </a:r>
            <a:r>
              <a:rPr lang="de-CH" dirty="0"/>
              <a:t>Z</a:t>
            </a:r>
            <a:r>
              <a:rPr lang="de-CH" dirty="0" smtClean="0"/>
              <a:t>eit etwas total Neues und dem damaligen Brauchtum widersprechend war, besteht die Möglichkeit, dass dies tatsächlich so gewesen ist. (Beispiel: Jesu lockere Beziehung zu Frauen, sein Pazifismus, sein Konflikt mit seinen Blutsverwandten)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53664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0070C0"/>
                </a:solidFill>
              </a:rPr>
              <a:t>Der historische Jesus </a:t>
            </a:r>
            <a:r>
              <a:rPr lang="de-CH" dirty="0">
                <a:solidFill>
                  <a:srgbClr val="0070C0"/>
                </a:solidFill>
              </a:rPr>
              <a:t>von Nazareth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smtClean="0"/>
              <a:t>Was sich mit einiger Sicherheit sagen lässt:</a:t>
            </a:r>
          </a:p>
          <a:p>
            <a:r>
              <a:rPr lang="de-CH" dirty="0" smtClean="0"/>
              <a:t>Jesus hat existiert</a:t>
            </a:r>
          </a:p>
          <a:p>
            <a:r>
              <a:rPr lang="de-CH" dirty="0"/>
              <a:t>E</a:t>
            </a:r>
            <a:r>
              <a:rPr lang="de-CH" dirty="0" smtClean="0"/>
              <a:t>ine Biographie Jesu lässt sich auf der Grundlage der Evangelien rekonstruieren.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42406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87377" y="1905000"/>
            <a:ext cx="4038600" cy="1838325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de-CH" altLang="de-DE" dirty="0"/>
              <a:t>Geburt zwischen 4 vor und 6 n. Chr.</a:t>
            </a:r>
          </a:p>
          <a:p>
            <a:pPr eaLnBrk="1" hangingPunct="1"/>
            <a:endParaRPr lang="de-CH" altLang="de-DE" dirty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857875" y="3968506"/>
            <a:ext cx="5646737" cy="1939925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de-CH" altLang="de-DE" dirty="0"/>
              <a:t>Tod zwischen 27 und 30 n. Chr. Vom römischen Prokurator Pontius Pilatus zum Tod verurteilt, starb er als junger Mann in Jerusalem am </a:t>
            </a:r>
            <a:r>
              <a:rPr lang="de-CH" altLang="de-DE" dirty="0" smtClean="0"/>
              <a:t>Kreuz.</a:t>
            </a:r>
            <a:endParaRPr lang="de-CH" altLang="de-DE" dirty="0"/>
          </a:p>
          <a:p>
            <a:pPr eaLnBrk="1" hangingPunct="1"/>
            <a:endParaRPr lang="de-CH" altLang="de-DE" sz="2400" dirty="0"/>
          </a:p>
          <a:p>
            <a:pPr eaLnBrk="1" hangingPunct="1"/>
            <a:endParaRPr lang="de-CH" altLang="de-DE" sz="2400" dirty="0"/>
          </a:p>
          <a:p>
            <a:pPr eaLnBrk="1" hangingPunct="1"/>
            <a:endParaRPr lang="de-CH" altLang="de-DE" dirty="0" smtClean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CH" dirty="0" smtClean="0">
                <a:solidFill>
                  <a:srgbClr val="0070C0"/>
                </a:solidFill>
              </a:rPr>
              <a:t>Der historische Jesus </a:t>
            </a:r>
            <a:r>
              <a:rPr lang="de-CH" dirty="0">
                <a:solidFill>
                  <a:srgbClr val="0070C0"/>
                </a:solidFill>
              </a:rPr>
              <a:t>von Nazareth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9531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372335" y="1981200"/>
            <a:ext cx="9132277" cy="4226902"/>
          </a:xfrm>
        </p:spPr>
        <p:txBody>
          <a:bodyPr>
            <a:normAutofit/>
          </a:bodyPr>
          <a:lstStyle/>
          <a:p>
            <a:pPr eaLnBrk="1" hangingPunct="1"/>
            <a:r>
              <a:rPr lang="de-CH" altLang="de-DE" sz="2000" dirty="0" smtClean="0"/>
              <a:t>Jesus war Jude</a:t>
            </a:r>
          </a:p>
          <a:p>
            <a:pPr marL="0" indent="0" eaLnBrk="1" hangingPunct="1">
              <a:buNone/>
            </a:pPr>
            <a:endParaRPr lang="de-CH" altLang="de-DE" sz="2000" dirty="0" smtClean="0"/>
          </a:p>
          <a:p>
            <a:pPr eaLnBrk="1" hangingPunct="1"/>
            <a:r>
              <a:rPr lang="de-CH" altLang="de-DE" sz="2000" dirty="0" smtClean="0"/>
              <a:t>Jesus </a:t>
            </a:r>
            <a:r>
              <a:rPr lang="de-CH" altLang="de-DE" sz="2000" dirty="0"/>
              <a:t>stammte aus einer kinderreichen Familie im kleinen Dorf Nazareth und war von Beruf Handwerker. Er gehörte der Unter- oder unteren Mittelschicht an und war verbunden mit den kleinen </a:t>
            </a:r>
            <a:r>
              <a:rPr lang="de-CH" altLang="de-DE" sz="2000" dirty="0" smtClean="0"/>
              <a:t>Leuten. </a:t>
            </a:r>
          </a:p>
          <a:p>
            <a:pPr marL="0" indent="0" eaLnBrk="1" hangingPunct="1">
              <a:buNone/>
            </a:pPr>
            <a:endParaRPr lang="de-CH" altLang="de-DE" sz="2000" dirty="0"/>
          </a:p>
          <a:p>
            <a:pPr eaLnBrk="1" hangingPunct="1"/>
            <a:r>
              <a:rPr lang="de-CH" altLang="de-DE" sz="2000" dirty="0"/>
              <a:t>Jesus gab sein geordnetes Leben, seinen Beruf und seine Familie freiwillig auf und führte ein Wanderleben in Armut</a:t>
            </a:r>
            <a:r>
              <a:rPr lang="de-CH" altLang="de-DE" sz="2000" dirty="0" smtClean="0"/>
              <a:t>.</a:t>
            </a:r>
          </a:p>
          <a:p>
            <a:pPr marL="0" indent="0" eaLnBrk="1" hangingPunct="1">
              <a:buNone/>
            </a:pPr>
            <a:endParaRPr lang="de-CH" altLang="de-DE" sz="2000" dirty="0"/>
          </a:p>
          <a:p>
            <a:pPr eaLnBrk="1" hangingPunct="1"/>
            <a:r>
              <a:rPr lang="de-CH" altLang="de-DE" sz="2000" dirty="0"/>
              <a:t>Jüngerschaft beim Täufer und Asketen Johannes. Taufe</a:t>
            </a:r>
          </a:p>
          <a:p>
            <a:pPr eaLnBrk="1" hangingPunct="1"/>
            <a:endParaRPr lang="de-CH" altLang="de-DE" sz="2000" dirty="0"/>
          </a:p>
          <a:p>
            <a:pPr eaLnBrk="1" hangingPunct="1"/>
            <a:endParaRPr lang="de-CH" altLang="de-DE" sz="20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CH" dirty="0" smtClean="0">
                <a:solidFill>
                  <a:srgbClr val="0070C0"/>
                </a:solidFill>
              </a:rPr>
              <a:t>Der historische Jesus </a:t>
            </a:r>
            <a:r>
              <a:rPr lang="de-CH" dirty="0">
                <a:solidFill>
                  <a:srgbClr val="0070C0"/>
                </a:solidFill>
              </a:rPr>
              <a:t>von Nazareth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03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79966" y="1904999"/>
            <a:ext cx="9624646" cy="410550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None/>
            </a:pPr>
            <a:endParaRPr lang="de-CH" altLang="de-DE" sz="2000" dirty="0"/>
          </a:p>
          <a:p>
            <a:pPr>
              <a:lnSpc>
                <a:spcPct val="150000"/>
              </a:lnSpc>
            </a:pPr>
            <a:r>
              <a:rPr lang="de-CH" altLang="de-DE" sz="2600" dirty="0"/>
              <a:t>Zu Beginn seiner öffentlichen Wirksamkeit, die vermutlich nur ein einziges Jahr dauerte, war Jesus etwa 30 Jahre alt.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de-CH" altLang="de-DE" sz="2200" dirty="0"/>
          </a:p>
          <a:p>
            <a:pPr eaLnBrk="1" hangingPunct="1">
              <a:lnSpc>
                <a:spcPct val="150000"/>
              </a:lnSpc>
            </a:pPr>
            <a:r>
              <a:rPr lang="de-CH" altLang="de-DE" sz="2900" dirty="0"/>
              <a:t>Jesus </a:t>
            </a:r>
            <a:r>
              <a:rPr lang="de-CH" altLang="de-DE" sz="2900" dirty="0" smtClean="0"/>
              <a:t>distanzierte </a:t>
            </a:r>
            <a:r>
              <a:rPr lang="de-CH" altLang="de-DE" sz="2900" dirty="0"/>
              <a:t>sich bezüglich Kult- und rituellen </a:t>
            </a:r>
            <a:r>
              <a:rPr lang="de-CH" altLang="de-DE" sz="2900" dirty="0" smtClean="0"/>
              <a:t>Vorschriften </a:t>
            </a:r>
            <a:r>
              <a:rPr lang="de-CH" altLang="de-DE" sz="2900" dirty="0"/>
              <a:t>und einzelner Strafgesetze (Steinigung) von der Thora. Er hebt die ursprünglichen Intentionen der Thora hervor: das Tun des Gerechten, das Doppelgebot der Liebe. Der Tempel in Jerusalem bildet nicht das Zentrum seiner Frömmigkeit.</a:t>
            </a:r>
          </a:p>
          <a:p>
            <a:pPr eaLnBrk="1" hangingPunct="1">
              <a:lnSpc>
                <a:spcPct val="80000"/>
              </a:lnSpc>
            </a:pPr>
            <a:endParaRPr lang="de-CH" altLang="de-DE" sz="2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de-CH" altLang="de-DE" sz="2000" dirty="0" smtClean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CH" dirty="0" smtClean="0">
                <a:solidFill>
                  <a:srgbClr val="0070C0"/>
                </a:solidFill>
              </a:rPr>
              <a:t>Der historische Jesus </a:t>
            </a:r>
            <a:r>
              <a:rPr lang="de-CH" dirty="0">
                <a:solidFill>
                  <a:srgbClr val="0070C0"/>
                </a:solidFill>
              </a:rPr>
              <a:t>von Nazareth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040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199" y="1547813"/>
            <a:ext cx="9185031" cy="47414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de-CH" altLang="de-DE" dirty="0"/>
          </a:p>
          <a:p>
            <a:pPr eaLnBrk="1" hangingPunct="1">
              <a:lnSpc>
                <a:spcPct val="90000"/>
              </a:lnSpc>
            </a:pPr>
            <a:r>
              <a:rPr lang="de-CH" altLang="de-DE" sz="2000" dirty="0"/>
              <a:t>Er sprach von der kommenden Gottesherrschaft und verstand sein Wirken als ihren Anfang.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CH" altLang="de-DE" sz="2000" dirty="0"/>
          </a:p>
          <a:p>
            <a:pPr eaLnBrk="1" hangingPunct="1">
              <a:lnSpc>
                <a:spcPct val="90000"/>
              </a:lnSpc>
            </a:pPr>
            <a:r>
              <a:rPr lang="de-CH" altLang="de-DE" sz="2000" dirty="0"/>
              <a:t>Er war als Exorzist und Krankenheiler tätig.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CH" altLang="de-DE" dirty="0"/>
          </a:p>
          <a:p>
            <a:pPr eaLnBrk="1" hangingPunct="1">
              <a:lnSpc>
                <a:spcPct val="90000"/>
              </a:lnSpc>
            </a:pPr>
            <a:r>
              <a:rPr lang="de-CH" altLang="de-DE" sz="2000" dirty="0"/>
              <a:t>Er hat Jünger um sich geschart und zog als Wanderprediger durch Galiläa.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CH" altLang="de-DE" sz="2000" dirty="0"/>
          </a:p>
          <a:p>
            <a:pPr eaLnBrk="1" hangingPunct="1">
              <a:lnSpc>
                <a:spcPct val="90000"/>
              </a:lnSpc>
            </a:pPr>
            <a:r>
              <a:rPr lang="de-CH" altLang="de-DE" sz="2000" dirty="0"/>
              <a:t>Adressat seiner Verkündigung war das </a:t>
            </a:r>
            <a:r>
              <a:rPr lang="de-CH" altLang="de-DE" sz="2000" dirty="0" smtClean="0"/>
              <a:t>jüdische Volk, </a:t>
            </a:r>
            <a:r>
              <a:rPr lang="de-CH" altLang="de-DE" sz="2000" dirty="0"/>
              <a:t>vor allem die einfachen und ungebildeten Frauen und Männer Galiläas</a:t>
            </a:r>
            <a:r>
              <a:rPr lang="de-CH" altLang="de-DE" sz="2000" dirty="0" smtClean="0"/>
              <a:t>. Möglicherweise hat er sich auch nichtjüdischen Menschen zugewandt.</a:t>
            </a:r>
            <a:endParaRPr lang="de-CH" altLang="de-DE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CH" altLang="de-DE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CH" altLang="de-DE" sz="2000" dirty="0"/>
          </a:p>
          <a:p>
            <a:pPr eaLnBrk="1" hangingPunct="1">
              <a:lnSpc>
                <a:spcPct val="90000"/>
              </a:lnSpc>
            </a:pPr>
            <a:endParaRPr lang="de-CH" altLang="de-DE" sz="20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CH" dirty="0" smtClean="0">
                <a:solidFill>
                  <a:srgbClr val="0070C0"/>
                </a:solidFill>
              </a:rPr>
              <a:t>Der historische Jesus </a:t>
            </a:r>
            <a:r>
              <a:rPr lang="de-CH" dirty="0">
                <a:solidFill>
                  <a:srgbClr val="0070C0"/>
                </a:solidFill>
              </a:rPr>
              <a:t>von Nazareth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3665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tz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893</Words>
  <Application>Microsoft Office PowerPoint</Application>
  <PresentationFormat>Breitbild</PresentationFormat>
  <Paragraphs>118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Fetzen</vt:lpstr>
      <vt:lpstr>Von Jesus zu Christus</vt:lpstr>
      <vt:lpstr>Jesus von Nazareth</vt:lpstr>
      <vt:lpstr>Der historische Jesus von Nazareth</vt:lpstr>
      <vt:lpstr>Der historische Jesus von Nazareth</vt:lpstr>
      <vt:lpstr>Der historische Jesus von Nazareth</vt:lpstr>
      <vt:lpstr>Der historische Jesus von Nazareth</vt:lpstr>
      <vt:lpstr>Der historische Jesus von Nazareth</vt:lpstr>
      <vt:lpstr>Der historische Jesus von Nazareth</vt:lpstr>
      <vt:lpstr>Der historische Jesus von Nazareth</vt:lpstr>
      <vt:lpstr> </vt:lpstr>
      <vt:lpstr> </vt:lpstr>
      <vt:lpstr>Von Jesus von Nazareth zu Jesus Christus</vt:lpstr>
      <vt:lpstr>Die Vielfalt der neutestamentlichen Schriften</vt:lpstr>
      <vt:lpstr>Anlass und Zweck der einzelnen neutestamentlichen Schriften</vt:lpstr>
      <vt:lpstr>Jesus Christus</vt:lpstr>
      <vt:lpstr>Jesus Christus</vt:lpstr>
      <vt:lpstr>Jesus Christus </vt:lpstr>
      <vt:lpstr>Jesus Christus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Von Jesus zu Christus</dc:title>
  <dc:creator>Cornelia Nussberger</dc:creator>
  <cp:lastModifiedBy>Bieri Annemarie</cp:lastModifiedBy>
  <cp:revision>24</cp:revision>
  <cp:lastPrinted>2018-03-21T15:15:11Z</cp:lastPrinted>
  <dcterms:created xsi:type="dcterms:W3CDTF">2018-01-25T10:04:38Z</dcterms:created>
  <dcterms:modified xsi:type="dcterms:W3CDTF">2018-08-21T11:17:23Z</dcterms:modified>
</cp:coreProperties>
</file>